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388" r:id="rId3"/>
    <p:sldId id="258" r:id="rId4"/>
    <p:sldId id="257" r:id="rId5"/>
    <p:sldId id="259" r:id="rId6"/>
    <p:sldId id="266" r:id="rId7"/>
    <p:sldId id="267" r:id="rId8"/>
    <p:sldId id="265" r:id="rId9"/>
    <p:sldId id="261" r:id="rId10"/>
    <p:sldId id="262" r:id="rId11"/>
    <p:sldId id="263" r:id="rId12"/>
    <p:sldId id="269" r:id="rId13"/>
    <p:sldId id="278" r:id="rId14"/>
    <p:sldId id="270" r:id="rId15"/>
    <p:sldId id="276" r:id="rId16"/>
    <p:sldId id="280" r:id="rId17"/>
    <p:sldId id="283" r:id="rId18"/>
    <p:sldId id="286" r:id="rId19"/>
    <p:sldId id="289" r:id="rId20"/>
  </p:sldIdLst>
  <p:sldSz cx="24384000" cy="13716000"/>
  <p:notesSz cx="6858000" cy="9144000"/>
  <p:embeddedFontLst>
    <p:embeddedFont>
      <p:font typeface="OCRB" panose="020B0609020202020204" pitchFamily="49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ExtraBold" panose="020B0906030804020204" pitchFamily="34" charset="0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CF9"/>
    <a:srgbClr val="F0FEDE"/>
    <a:srgbClr val="F3F3F3"/>
    <a:srgbClr val="E4FDC3"/>
    <a:srgbClr val="FFEAD5"/>
    <a:srgbClr val="9A4D00"/>
    <a:srgbClr val="FFCB98"/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0447" autoAdjust="0"/>
  </p:normalViewPr>
  <p:slideViewPr>
    <p:cSldViewPr snapToGrid="0" snapToObjects="1">
      <p:cViewPr varScale="1">
        <p:scale>
          <a:sx n="35" d="100"/>
          <a:sy n="35" d="100"/>
        </p:scale>
        <p:origin x="748" y="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1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34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744F8B-23B0-35DC-5682-41BD86192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6458" y="11538583"/>
            <a:ext cx="5711084" cy="745888"/>
          </a:xfrm>
        </p:spPr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1635709" cy="7925085"/>
          </a:xfrm>
        </p:spPr>
        <p:txBody>
          <a:bodyPr>
            <a:normAutofit/>
          </a:bodyPr>
          <a:lstStyle/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a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contains words: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BOM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BOSAN</a:t>
            </a:r>
          </a:p>
          <a:p>
            <a:pPr marL="504000" indent="-504000">
              <a:lnSpc>
                <a:spcPct val="110000"/>
              </a:lnSpc>
              <a:spcBef>
                <a:spcPts val="3500"/>
              </a:spcBef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BOR</a:t>
            </a:r>
          </a:p>
        </p:txBody>
      </p:sp>
      <p:pic>
        <p:nvPicPr>
          <p:cNvPr id="4" name="Picture 6" descr="trie-1.gif">
            <a:extLst>
              <a:ext uri="{FF2B5EF4-FFF2-40B4-BE49-F238E27FC236}">
                <a16:creationId xmlns:a16="http://schemas.microsoft.com/office/drawing/2014/main" id="{D9E66505-98AE-5244-D656-A39D8A4945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30345" y="3918857"/>
            <a:ext cx="6162111" cy="792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05241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some operations that can be done with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we will cover the main operations only: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Word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Prefix</a:t>
            </a:r>
          </a:p>
        </p:txBody>
      </p:sp>
    </p:spTree>
    <p:extLst>
      <p:ext uri="{BB962C8B-B14F-4D97-AF65-F5344CB8AC3E}">
        <p14:creationId xmlns:p14="http://schemas.microsoft.com/office/powerpoint/2010/main" val="22501784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3 cases in insert: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string is not in the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-&gt; In this case, create a new node for each character.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string is already in the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prefix -&gt; In this case, traverse through the prefix, then create new node for the rest of the characters.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string is already in the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-&gt; In this case, traverse through the string in the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until word == 1, then do nothing.</a:t>
            </a:r>
          </a:p>
        </p:txBody>
      </p:sp>
    </p:spTree>
    <p:extLst>
      <p:ext uri="{BB962C8B-B14F-4D97-AF65-F5344CB8AC3E}">
        <p14:creationId xmlns:p14="http://schemas.microsoft.com/office/powerpoint/2010/main" val="17654923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algorithm to insert string str into a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below: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from root, check if the current node has edge with the letter of the first letter of the string str.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current node doesn’t have, then make a new node of that letter and recursive insert to the new node, passing the rest of the string str.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current node have, then recursive insert to that child, passing the rest of the string str.</a:t>
            </a:r>
          </a:p>
          <a:p>
            <a:pPr marL="742950" indent="-742950">
              <a:buSzPct val="100000"/>
              <a:buFont typeface="+mj-lt"/>
              <a:buAutoNum type="arabicPeriod"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there is no more string to pass (EOF), then set current node is a word.</a:t>
            </a:r>
          </a:p>
        </p:txBody>
      </p:sp>
    </p:spTree>
    <p:extLst>
      <p:ext uri="{BB962C8B-B14F-4D97-AF65-F5344CB8AC3E}">
        <p14:creationId xmlns:p14="http://schemas.microsoft.com/office/powerpoint/2010/main" val="23987911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INSERT(“ALGO”)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F2B45-8D27-0A66-EBFD-250975B8E3A3}"/>
              </a:ext>
            </a:extLst>
          </p:cNvPr>
          <p:cNvSpPr/>
          <p:nvPr/>
        </p:nvSpPr>
        <p:spPr>
          <a:xfrm>
            <a:off x="2405743" y="5442856"/>
            <a:ext cx="936172" cy="93617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D2683-69E6-8E6F-D316-A76BAA362CC1}"/>
              </a:ext>
            </a:extLst>
          </p:cNvPr>
          <p:cNvSpPr/>
          <p:nvPr/>
        </p:nvSpPr>
        <p:spPr>
          <a:xfrm>
            <a:off x="7086598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63D2AC-2437-829B-DF58-CA1386C2131D}"/>
              </a:ext>
            </a:extLst>
          </p:cNvPr>
          <p:cNvSpPr/>
          <p:nvPr/>
        </p:nvSpPr>
        <p:spPr>
          <a:xfrm>
            <a:off x="7086598" y="7124331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016D1-5892-55E7-A081-200C6A295046}"/>
              </a:ext>
            </a:extLst>
          </p:cNvPr>
          <p:cNvSpPr/>
          <p:nvPr/>
        </p:nvSpPr>
        <p:spPr>
          <a:xfrm>
            <a:off x="11680366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2E6A79-E808-1B8E-7DDC-11A4EC8D616E}"/>
              </a:ext>
            </a:extLst>
          </p:cNvPr>
          <p:cNvSpPr/>
          <p:nvPr/>
        </p:nvSpPr>
        <p:spPr>
          <a:xfrm>
            <a:off x="11680366" y="712433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1999E-2555-559C-6BB5-2EF61EAE5685}"/>
              </a:ext>
            </a:extLst>
          </p:cNvPr>
          <p:cNvSpPr/>
          <p:nvPr/>
        </p:nvSpPr>
        <p:spPr>
          <a:xfrm>
            <a:off x="11689123" y="8756086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F70639-9622-51F9-1FF5-ECDD17A7E688}"/>
              </a:ext>
            </a:extLst>
          </p:cNvPr>
          <p:cNvSpPr/>
          <p:nvPr/>
        </p:nvSpPr>
        <p:spPr>
          <a:xfrm>
            <a:off x="16056428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DA7A1D-1316-1335-1B73-4D5A9DAAC1CD}"/>
              </a:ext>
            </a:extLst>
          </p:cNvPr>
          <p:cNvSpPr/>
          <p:nvPr/>
        </p:nvSpPr>
        <p:spPr>
          <a:xfrm>
            <a:off x="16056428" y="712433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884652-5BF7-AE3E-E7DA-BBE58FC95195}"/>
              </a:ext>
            </a:extLst>
          </p:cNvPr>
          <p:cNvSpPr/>
          <p:nvPr/>
        </p:nvSpPr>
        <p:spPr>
          <a:xfrm>
            <a:off x="16056428" y="8756086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93A189-28BB-59D5-92D7-75ECE415EBE0}"/>
              </a:ext>
            </a:extLst>
          </p:cNvPr>
          <p:cNvSpPr/>
          <p:nvPr/>
        </p:nvSpPr>
        <p:spPr>
          <a:xfrm>
            <a:off x="16056428" y="10387841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26A711-5FE0-9C83-D141-7CC9DF83A172}"/>
              </a:ext>
            </a:extLst>
          </p:cNvPr>
          <p:cNvCxnSpPr>
            <a:stCxn id="12" idx="4"/>
          </p:cNvCxnSpPr>
          <p:nvPr/>
        </p:nvCxnSpPr>
        <p:spPr>
          <a:xfrm flipH="1">
            <a:off x="7532914" y="6379028"/>
            <a:ext cx="21770" cy="69558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82E8B5-A9A1-4DC2-661C-5D543F72B9C6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12148452" y="6379028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AE14F3-E50A-126D-19A8-CB833CC0FC40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12148452" y="7961063"/>
            <a:ext cx="8757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5DC272-CB58-96C1-4E96-693C17C374EC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16524514" y="6379028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8DEACA-FAC3-EB3B-28BC-A0C8D4448737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16524514" y="7961063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C5FD30-BE68-C256-E227-D8FC820B3C19}"/>
              </a:ext>
            </a:extLst>
          </p:cNvPr>
          <p:cNvCxnSpPr>
            <a:stCxn id="19" idx="4"/>
            <a:endCxn id="20" idx="0"/>
          </p:cNvCxnSpPr>
          <p:nvPr/>
        </p:nvCxnSpPr>
        <p:spPr>
          <a:xfrm>
            <a:off x="16524514" y="9592818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4B10508-1D3C-848C-3305-6217A5B2A298}"/>
              </a:ext>
            </a:extLst>
          </p:cNvPr>
          <p:cNvSpPr/>
          <p:nvPr/>
        </p:nvSpPr>
        <p:spPr>
          <a:xfrm>
            <a:off x="20432489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026EE92-647B-BECA-ACE2-0771975A11E6}"/>
              </a:ext>
            </a:extLst>
          </p:cNvPr>
          <p:cNvSpPr/>
          <p:nvPr/>
        </p:nvSpPr>
        <p:spPr>
          <a:xfrm>
            <a:off x="20432489" y="712433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C83CD1-3005-A354-B71E-0F5D4D41F2E2}"/>
              </a:ext>
            </a:extLst>
          </p:cNvPr>
          <p:cNvSpPr/>
          <p:nvPr/>
        </p:nvSpPr>
        <p:spPr>
          <a:xfrm>
            <a:off x="20432489" y="8756086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B3E1AD-58E0-D59C-0606-889FFAD531AB}"/>
              </a:ext>
            </a:extLst>
          </p:cNvPr>
          <p:cNvSpPr/>
          <p:nvPr/>
        </p:nvSpPr>
        <p:spPr>
          <a:xfrm>
            <a:off x="20432489" y="1038784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2D58EF-D444-FA28-863A-12A2F02D91ED}"/>
              </a:ext>
            </a:extLst>
          </p:cNvPr>
          <p:cNvCxnSpPr>
            <a:stCxn id="38" idx="4"/>
            <a:endCxn id="39" idx="0"/>
          </p:cNvCxnSpPr>
          <p:nvPr/>
        </p:nvCxnSpPr>
        <p:spPr>
          <a:xfrm>
            <a:off x="20900575" y="6379028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85EC66-2BD5-D78F-6C45-E5F6AD084339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20900575" y="7961063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453301-F44A-9105-0CE7-A7E1CBD41CBE}"/>
              </a:ext>
            </a:extLst>
          </p:cNvPr>
          <p:cNvCxnSpPr>
            <a:stCxn id="40" idx="4"/>
            <a:endCxn id="41" idx="0"/>
          </p:cNvCxnSpPr>
          <p:nvPr/>
        </p:nvCxnSpPr>
        <p:spPr>
          <a:xfrm>
            <a:off x="20900575" y="9592818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8F356073-6507-547A-DDFF-4AE1B34E0E52}"/>
              </a:ext>
            </a:extLst>
          </p:cNvPr>
          <p:cNvSpPr/>
          <p:nvPr/>
        </p:nvSpPr>
        <p:spPr>
          <a:xfrm>
            <a:off x="20470584" y="11893662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AACC23-874B-6914-B325-1789782D6106}"/>
              </a:ext>
            </a:extLst>
          </p:cNvPr>
          <p:cNvCxnSpPr>
            <a:stCxn id="41" idx="4"/>
            <a:endCxn id="45" idx="0"/>
          </p:cNvCxnSpPr>
          <p:nvPr/>
        </p:nvCxnSpPr>
        <p:spPr>
          <a:xfrm>
            <a:off x="20900575" y="11224573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D391CB8-20FD-2714-A828-AA6BE9A8BFD3}"/>
              </a:ext>
            </a:extLst>
          </p:cNvPr>
          <p:cNvSpPr txBox="1"/>
          <p:nvPr/>
        </p:nvSpPr>
        <p:spPr>
          <a:xfrm>
            <a:off x="2055774" y="4864232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A</a:t>
            </a:r>
            <a:r>
              <a:rPr lang="en-ID" sz="2400" b="1" dirty="0"/>
              <a:t>LGO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0008FE-1E6F-F2DF-CE0F-7273E75CB5A2}"/>
              </a:ext>
            </a:extLst>
          </p:cNvPr>
          <p:cNvSpPr txBox="1"/>
          <p:nvPr/>
        </p:nvSpPr>
        <p:spPr>
          <a:xfrm>
            <a:off x="20120615" y="4868176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/>
              <a:t>EOF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980378-A39F-363A-7814-21D1C81BB67A}"/>
              </a:ext>
            </a:extLst>
          </p:cNvPr>
          <p:cNvSpPr txBox="1"/>
          <p:nvPr/>
        </p:nvSpPr>
        <p:spPr>
          <a:xfrm>
            <a:off x="15706459" y="4870347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6F9DF0-BAA2-3DFD-8B5F-17400C45C68D}"/>
              </a:ext>
            </a:extLst>
          </p:cNvPr>
          <p:cNvSpPr txBox="1"/>
          <p:nvPr/>
        </p:nvSpPr>
        <p:spPr>
          <a:xfrm>
            <a:off x="11339154" y="4864232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G</a:t>
            </a:r>
            <a:r>
              <a:rPr lang="en-ID" sz="2400" b="1" dirty="0"/>
              <a:t>O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315948-3A9F-1024-D4D8-58E2B3012C92}"/>
              </a:ext>
            </a:extLst>
          </p:cNvPr>
          <p:cNvSpPr txBox="1"/>
          <p:nvPr/>
        </p:nvSpPr>
        <p:spPr>
          <a:xfrm>
            <a:off x="6714859" y="4864232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L</a:t>
            </a:r>
            <a:r>
              <a:rPr lang="en-ID" sz="2400" b="1" dirty="0"/>
              <a:t>GO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003B4D-E962-D868-3CFC-26414780CF0A}"/>
              </a:ext>
            </a:extLst>
          </p:cNvPr>
          <p:cNvSpPr txBox="1"/>
          <p:nvPr/>
        </p:nvSpPr>
        <p:spPr>
          <a:xfrm>
            <a:off x="1517745" y="6710597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A,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A54524-7F57-8DAF-6244-6A8FB91F0D4B}"/>
              </a:ext>
            </a:extLst>
          </p:cNvPr>
          <p:cNvSpPr txBox="1"/>
          <p:nvPr/>
        </p:nvSpPr>
        <p:spPr>
          <a:xfrm>
            <a:off x="1590006" y="7750921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</a:t>
            </a:r>
            <a:r>
              <a:rPr lang="en-ID" sz="2400" b="1" dirty="0">
                <a:solidFill>
                  <a:srgbClr val="FF0000"/>
                </a:solidFill>
              </a:rPr>
              <a:t>A, pass LGO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B703A4-6BA6-89DF-C66E-C6F10CC204F0}"/>
              </a:ext>
            </a:extLst>
          </p:cNvPr>
          <p:cNvSpPr txBox="1"/>
          <p:nvPr/>
        </p:nvSpPr>
        <p:spPr>
          <a:xfrm>
            <a:off x="6176831" y="8464259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L,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A7F28E-2AA0-9C26-48FD-1E8C4F5D4854}"/>
              </a:ext>
            </a:extLst>
          </p:cNvPr>
          <p:cNvSpPr txBox="1"/>
          <p:nvPr/>
        </p:nvSpPr>
        <p:spPr>
          <a:xfrm>
            <a:off x="6249092" y="9373953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L</a:t>
            </a:r>
            <a:r>
              <a:rPr lang="en-ID" sz="2400" b="1" dirty="0">
                <a:solidFill>
                  <a:srgbClr val="FF0000"/>
                </a:solidFill>
              </a:rPr>
              <a:t>, pass GO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82297D-42DC-8489-671A-C1F733FCDE06}"/>
              </a:ext>
            </a:extLst>
          </p:cNvPr>
          <p:cNvSpPr txBox="1"/>
          <p:nvPr/>
        </p:nvSpPr>
        <p:spPr>
          <a:xfrm>
            <a:off x="10835917" y="10094249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G,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7DEF9B-AB52-AA1E-B21F-F5BF9AC07131}"/>
              </a:ext>
            </a:extLst>
          </p:cNvPr>
          <p:cNvSpPr txBox="1"/>
          <p:nvPr/>
        </p:nvSpPr>
        <p:spPr>
          <a:xfrm>
            <a:off x="10908178" y="10982171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G</a:t>
            </a:r>
            <a:r>
              <a:rPr lang="en-ID" sz="2400" b="1" dirty="0">
                <a:solidFill>
                  <a:srgbClr val="FF0000"/>
                </a:solidFill>
              </a:rPr>
              <a:t>, pass O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3CEB62-FDD7-C955-7223-0A77D06ADD68}"/>
              </a:ext>
            </a:extLst>
          </p:cNvPr>
          <p:cNvSpPr txBox="1"/>
          <p:nvPr/>
        </p:nvSpPr>
        <p:spPr>
          <a:xfrm>
            <a:off x="15168431" y="11428443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O,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1433D4-8DED-66B2-4BF5-5FF1AFBE6518}"/>
              </a:ext>
            </a:extLst>
          </p:cNvPr>
          <p:cNvSpPr txBox="1"/>
          <p:nvPr/>
        </p:nvSpPr>
        <p:spPr>
          <a:xfrm>
            <a:off x="14851241" y="12351178"/>
            <a:ext cx="334654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O, EOF, so set word =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768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INSERT(“API”)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E01F21-22E5-80CC-983B-996C91B503E5}"/>
              </a:ext>
            </a:extLst>
          </p:cNvPr>
          <p:cNvSpPr/>
          <p:nvPr/>
        </p:nvSpPr>
        <p:spPr>
          <a:xfrm>
            <a:off x="2405743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F5EBEB-89C9-6B08-4DD8-9AD604B3D701}"/>
              </a:ext>
            </a:extLst>
          </p:cNvPr>
          <p:cNvSpPr/>
          <p:nvPr/>
        </p:nvSpPr>
        <p:spPr>
          <a:xfrm>
            <a:off x="2405743" y="712433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1FB3B4-928D-46D5-5E68-F6399ED3C090}"/>
              </a:ext>
            </a:extLst>
          </p:cNvPr>
          <p:cNvSpPr/>
          <p:nvPr/>
        </p:nvSpPr>
        <p:spPr>
          <a:xfrm>
            <a:off x="2405743" y="8756086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50293-CDC5-9764-EF08-2924AFBCE1F8}"/>
              </a:ext>
            </a:extLst>
          </p:cNvPr>
          <p:cNvSpPr/>
          <p:nvPr/>
        </p:nvSpPr>
        <p:spPr>
          <a:xfrm>
            <a:off x="2405743" y="1038784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40C99-BDDA-154E-B5DA-71439B579880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873829" y="6379028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84F69-9698-980E-CB87-8A97632B8A7C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2873829" y="7961063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01DD6-3D63-D1E3-25AB-03AA037423C8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2873829" y="9592818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BAAFD8-16D1-8ACD-D90F-0FB9ACC15E37}"/>
              </a:ext>
            </a:extLst>
          </p:cNvPr>
          <p:cNvSpPr/>
          <p:nvPr/>
        </p:nvSpPr>
        <p:spPr>
          <a:xfrm>
            <a:off x="2443838" y="11893662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760BC6-7436-181A-924F-9D57CD98DEF7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>
            <a:off x="2873829" y="11224573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3B9C7D7-0E06-AB94-3850-5744913943FA}"/>
              </a:ext>
            </a:extLst>
          </p:cNvPr>
          <p:cNvSpPr/>
          <p:nvPr/>
        </p:nvSpPr>
        <p:spPr>
          <a:xfrm>
            <a:off x="2405743" y="5442856"/>
            <a:ext cx="936172" cy="93617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0CC93-959E-C30E-303B-2DA7B692D895}"/>
              </a:ext>
            </a:extLst>
          </p:cNvPr>
          <p:cNvSpPr txBox="1"/>
          <p:nvPr/>
        </p:nvSpPr>
        <p:spPr>
          <a:xfrm>
            <a:off x="2055774" y="4864232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A</a:t>
            </a:r>
            <a:r>
              <a:rPr lang="en-ID" b="1" dirty="0">
                <a:solidFill>
                  <a:schemeClr val="bg2">
                    <a:lumMod val="10000"/>
                  </a:schemeClr>
                </a:solidFill>
              </a:rPr>
              <a:t>PI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A2E651-D25C-B467-9B06-427D55424AA3}"/>
              </a:ext>
            </a:extLst>
          </p:cNvPr>
          <p:cNvSpPr txBox="1"/>
          <p:nvPr/>
        </p:nvSpPr>
        <p:spPr>
          <a:xfrm>
            <a:off x="3503060" y="7124331"/>
            <a:ext cx="27121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There is </a:t>
            </a:r>
            <a:r>
              <a:rPr lang="en-ID" sz="2400" b="1" dirty="0">
                <a:solidFill>
                  <a:srgbClr val="FF0000"/>
                </a:solidFill>
              </a:rPr>
              <a:t>edge 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F8703-21FE-5D15-C086-3F9BBB891368}"/>
              </a:ext>
            </a:extLst>
          </p:cNvPr>
          <p:cNvSpPr txBox="1"/>
          <p:nvPr/>
        </p:nvSpPr>
        <p:spPr>
          <a:xfrm>
            <a:off x="3505718" y="7587097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</a:t>
            </a:r>
            <a:r>
              <a:rPr lang="en-ID" sz="2400" b="1" dirty="0">
                <a:solidFill>
                  <a:srgbClr val="FF0000"/>
                </a:solidFill>
              </a:rPr>
              <a:t>A, pass PI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D6A967-259B-84C6-4C70-A2E08815AC8C}"/>
              </a:ext>
            </a:extLst>
          </p:cNvPr>
          <p:cNvSpPr/>
          <p:nvPr/>
        </p:nvSpPr>
        <p:spPr>
          <a:xfrm>
            <a:off x="6847114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801A5E-7D1B-669F-C515-E649C9AD55A6}"/>
              </a:ext>
            </a:extLst>
          </p:cNvPr>
          <p:cNvSpPr/>
          <p:nvPr/>
        </p:nvSpPr>
        <p:spPr>
          <a:xfrm>
            <a:off x="6847114" y="7124331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6B17EE-64A7-7B41-D5CC-1CB74787EE86}"/>
              </a:ext>
            </a:extLst>
          </p:cNvPr>
          <p:cNvSpPr/>
          <p:nvPr/>
        </p:nvSpPr>
        <p:spPr>
          <a:xfrm>
            <a:off x="6847114" y="8756086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09E190-BBA9-AAFC-41FF-E2303757D92B}"/>
              </a:ext>
            </a:extLst>
          </p:cNvPr>
          <p:cNvSpPr/>
          <p:nvPr/>
        </p:nvSpPr>
        <p:spPr>
          <a:xfrm>
            <a:off x="6847114" y="10387841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773BB5-AC2B-3CDC-BA47-198680A462DF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7315200" y="6379028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B06484-22BE-60EE-A8FB-525CD65BCB2A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>
            <a:off x="7315200" y="7961063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9A77E1-7DE5-9389-3DE3-CB41F60598CA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>
            <a:off x="7315200" y="9592818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6595770-4C02-76CC-E4AA-5861647C754A}"/>
              </a:ext>
            </a:extLst>
          </p:cNvPr>
          <p:cNvSpPr/>
          <p:nvPr/>
        </p:nvSpPr>
        <p:spPr>
          <a:xfrm>
            <a:off x="6885209" y="11893662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64A37A-D264-B947-52CF-6F26F6A5188F}"/>
              </a:ext>
            </a:extLst>
          </p:cNvPr>
          <p:cNvCxnSpPr>
            <a:stCxn id="23" idx="4"/>
            <a:endCxn id="27" idx="0"/>
          </p:cNvCxnSpPr>
          <p:nvPr/>
        </p:nvCxnSpPr>
        <p:spPr>
          <a:xfrm>
            <a:off x="7315200" y="11224573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F8A6AAE-9924-952E-F7E9-7AC485E3197C}"/>
              </a:ext>
            </a:extLst>
          </p:cNvPr>
          <p:cNvSpPr/>
          <p:nvPr/>
        </p:nvSpPr>
        <p:spPr>
          <a:xfrm>
            <a:off x="6847114" y="5442856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83B5E-9E2A-F82C-9274-B3FBD75BC17A}"/>
              </a:ext>
            </a:extLst>
          </p:cNvPr>
          <p:cNvSpPr txBox="1"/>
          <p:nvPr/>
        </p:nvSpPr>
        <p:spPr>
          <a:xfrm>
            <a:off x="6497145" y="4864232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P</a:t>
            </a:r>
            <a:r>
              <a:rPr lang="en-ID" b="1" dirty="0">
                <a:solidFill>
                  <a:schemeClr val="bg2">
                    <a:lumMod val="10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98BCC5-252F-98FC-7F1E-B8CCFF2BAF5B}"/>
              </a:ext>
            </a:extLst>
          </p:cNvPr>
          <p:cNvSpPr txBox="1"/>
          <p:nvPr/>
        </p:nvSpPr>
        <p:spPr>
          <a:xfrm>
            <a:off x="8095150" y="7124331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P,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D60F0-7E3D-9BA2-6904-1A6C51D690EF}"/>
              </a:ext>
            </a:extLst>
          </p:cNvPr>
          <p:cNvSpPr txBox="1"/>
          <p:nvPr/>
        </p:nvSpPr>
        <p:spPr>
          <a:xfrm>
            <a:off x="8165738" y="8000940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P</a:t>
            </a:r>
            <a:r>
              <a:rPr lang="en-ID" sz="2400" b="1" dirty="0">
                <a:solidFill>
                  <a:srgbClr val="FF0000"/>
                </a:solidFill>
              </a:rPr>
              <a:t>, pass I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AD93D3-BEAB-66EB-500A-96850D1E7287}"/>
              </a:ext>
            </a:extLst>
          </p:cNvPr>
          <p:cNvSpPr/>
          <p:nvPr/>
        </p:nvSpPr>
        <p:spPr>
          <a:xfrm>
            <a:off x="12805481" y="5343202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3A1E96-E53E-A236-6618-F0263142B74A}"/>
              </a:ext>
            </a:extLst>
          </p:cNvPr>
          <p:cNvSpPr/>
          <p:nvPr/>
        </p:nvSpPr>
        <p:spPr>
          <a:xfrm>
            <a:off x="12805481" y="7024677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D365DD-4D16-C53E-A8A7-E676A66E1328}"/>
              </a:ext>
            </a:extLst>
          </p:cNvPr>
          <p:cNvSpPr/>
          <p:nvPr/>
        </p:nvSpPr>
        <p:spPr>
          <a:xfrm>
            <a:off x="12261195" y="8656432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A26866B-1CE0-5D8A-7C05-A8FD321A2CB9}"/>
              </a:ext>
            </a:extLst>
          </p:cNvPr>
          <p:cNvSpPr/>
          <p:nvPr/>
        </p:nvSpPr>
        <p:spPr>
          <a:xfrm>
            <a:off x="12261195" y="10288187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9EEF2D-FB1F-2EAF-6B53-615E2DFE392A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13273567" y="6279374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441222-13C2-87C9-F677-11652524FEC3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 flipH="1">
            <a:off x="12729281" y="7861409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9C87B0-53FA-9F09-12A6-184F766EFA4D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12729281" y="9493164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7BB30DE-9060-5D67-1686-C12B34C34F69}"/>
              </a:ext>
            </a:extLst>
          </p:cNvPr>
          <p:cNvSpPr/>
          <p:nvPr/>
        </p:nvSpPr>
        <p:spPr>
          <a:xfrm>
            <a:off x="12299290" y="11794008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121592-E3F7-EEE0-01F8-84FBC3FCDFB6}"/>
              </a:ext>
            </a:extLst>
          </p:cNvPr>
          <p:cNvCxnSpPr>
            <a:stCxn id="36" idx="4"/>
            <a:endCxn id="40" idx="0"/>
          </p:cNvCxnSpPr>
          <p:nvPr/>
        </p:nvCxnSpPr>
        <p:spPr>
          <a:xfrm>
            <a:off x="12729281" y="11124919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ED57D01-2F9D-655F-3CBA-5295360C4689}"/>
              </a:ext>
            </a:extLst>
          </p:cNvPr>
          <p:cNvSpPr/>
          <p:nvPr/>
        </p:nvSpPr>
        <p:spPr>
          <a:xfrm>
            <a:off x="12805481" y="5343202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722D95-2090-1008-8FA2-2AA9946D4393}"/>
              </a:ext>
            </a:extLst>
          </p:cNvPr>
          <p:cNvSpPr txBox="1"/>
          <p:nvPr/>
        </p:nvSpPr>
        <p:spPr>
          <a:xfrm>
            <a:off x="12455512" y="4764578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7392B7-F309-B83B-CF0B-63001791FD9E}"/>
              </a:ext>
            </a:extLst>
          </p:cNvPr>
          <p:cNvSpPr txBox="1"/>
          <p:nvPr/>
        </p:nvSpPr>
        <p:spPr>
          <a:xfrm>
            <a:off x="14285939" y="6888129"/>
            <a:ext cx="27121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No edge I, make </a:t>
            </a:r>
            <a:r>
              <a:rPr lang="en-ID" sz="2400" b="1" dirty="0" err="1">
                <a:solidFill>
                  <a:srgbClr val="FF0000"/>
                </a:solidFill>
              </a:rPr>
              <a:t>newNode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EB3EB5-5742-C278-7949-50367C62E943}"/>
              </a:ext>
            </a:extLst>
          </p:cNvPr>
          <p:cNvSpPr txBox="1"/>
          <p:nvPr/>
        </p:nvSpPr>
        <p:spPr>
          <a:xfrm>
            <a:off x="14125777" y="7772135"/>
            <a:ext cx="335667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</a:rPr>
              <a:t>Recursive to I</a:t>
            </a:r>
            <a:r>
              <a:rPr lang="en-ID" sz="2400" b="1" dirty="0">
                <a:solidFill>
                  <a:srgbClr val="FF0000"/>
                </a:solidFill>
              </a:rPr>
              <a:t>, EOF, so set word = True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8720298-8456-9604-DCE0-84CCB7B6158D}"/>
              </a:ext>
            </a:extLst>
          </p:cNvPr>
          <p:cNvSpPr/>
          <p:nvPr/>
        </p:nvSpPr>
        <p:spPr>
          <a:xfrm>
            <a:off x="13450866" y="8656432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1AFA82-00D6-B105-95AF-4A6E866A3EB3}"/>
              </a:ext>
            </a:extLst>
          </p:cNvPr>
          <p:cNvCxnSpPr>
            <a:stCxn id="34" idx="4"/>
            <a:endCxn id="46" idx="0"/>
          </p:cNvCxnSpPr>
          <p:nvPr/>
        </p:nvCxnSpPr>
        <p:spPr>
          <a:xfrm>
            <a:off x="13273567" y="7861409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7A17646-CED7-BDAE-7C51-9A79E0B30363}"/>
              </a:ext>
            </a:extLst>
          </p:cNvPr>
          <p:cNvSpPr/>
          <p:nvPr/>
        </p:nvSpPr>
        <p:spPr>
          <a:xfrm>
            <a:off x="18947333" y="5261190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62ED45-C6F0-0A58-A29A-418CDAE87872}"/>
              </a:ext>
            </a:extLst>
          </p:cNvPr>
          <p:cNvSpPr/>
          <p:nvPr/>
        </p:nvSpPr>
        <p:spPr>
          <a:xfrm>
            <a:off x="18947333" y="6942665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F1AD870-D858-1391-FA9A-4E308ADCEBA1}"/>
              </a:ext>
            </a:extLst>
          </p:cNvPr>
          <p:cNvSpPr/>
          <p:nvPr/>
        </p:nvSpPr>
        <p:spPr>
          <a:xfrm>
            <a:off x="18403047" y="8574420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7F9D1F3-D7F6-495E-CD8F-7D3D5E0A1FD8}"/>
              </a:ext>
            </a:extLst>
          </p:cNvPr>
          <p:cNvSpPr/>
          <p:nvPr/>
        </p:nvSpPr>
        <p:spPr>
          <a:xfrm>
            <a:off x="18403047" y="10206175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304993-9C51-0184-50FD-B1449918518B}"/>
              </a:ext>
            </a:extLst>
          </p:cNvPr>
          <p:cNvCxnSpPr>
            <a:stCxn id="49" idx="4"/>
            <a:endCxn id="50" idx="0"/>
          </p:cNvCxnSpPr>
          <p:nvPr/>
        </p:nvCxnSpPr>
        <p:spPr>
          <a:xfrm>
            <a:off x="19415419" y="6197362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7CA3D1-F804-A555-6495-8DB82E1551D5}"/>
              </a:ext>
            </a:extLst>
          </p:cNvPr>
          <p:cNvCxnSpPr>
            <a:stCxn id="50" idx="4"/>
            <a:endCxn id="51" idx="0"/>
          </p:cNvCxnSpPr>
          <p:nvPr/>
        </p:nvCxnSpPr>
        <p:spPr>
          <a:xfrm flipH="1">
            <a:off x="18871133" y="7779397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8747C2E-FC44-1A43-9CED-6B111899E244}"/>
              </a:ext>
            </a:extLst>
          </p:cNvPr>
          <p:cNvCxnSpPr>
            <a:stCxn id="51" idx="4"/>
            <a:endCxn id="52" idx="0"/>
          </p:cNvCxnSpPr>
          <p:nvPr/>
        </p:nvCxnSpPr>
        <p:spPr>
          <a:xfrm>
            <a:off x="18871133" y="9411152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5E0588F-EDF6-B6F2-D8A3-1A8A3FCCFCCA}"/>
              </a:ext>
            </a:extLst>
          </p:cNvPr>
          <p:cNvSpPr/>
          <p:nvPr/>
        </p:nvSpPr>
        <p:spPr>
          <a:xfrm>
            <a:off x="18441142" y="11711996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8B4DB5-4E0C-CE22-36A6-A4AF60B80258}"/>
              </a:ext>
            </a:extLst>
          </p:cNvPr>
          <p:cNvCxnSpPr>
            <a:stCxn id="52" idx="4"/>
            <a:endCxn id="56" idx="0"/>
          </p:cNvCxnSpPr>
          <p:nvPr/>
        </p:nvCxnSpPr>
        <p:spPr>
          <a:xfrm>
            <a:off x="18871133" y="11042907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B30E96F-9497-C137-D2BB-0BC9595B3F7B}"/>
              </a:ext>
            </a:extLst>
          </p:cNvPr>
          <p:cNvSpPr/>
          <p:nvPr/>
        </p:nvSpPr>
        <p:spPr>
          <a:xfrm>
            <a:off x="18947333" y="5261190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5D1063-EF85-4D76-9777-AF8C7F6A0A04}"/>
              </a:ext>
            </a:extLst>
          </p:cNvPr>
          <p:cNvSpPr txBox="1"/>
          <p:nvPr/>
        </p:nvSpPr>
        <p:spPr>
          <a:xfrm>
            <a:off x="18597364" y="4682566"/>
            <a:ext cx="1636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bg2">
                    <a:lumMod val="10000"/>
                  </a:schemeClr>
                </a:solidFill>
              </a:rPr>
              <a:t>EOF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39813B-5C03-406C-377E-1381C8396DB1}"/>
              </a:ext>
            </a:extLst>
          </p:cNvPr>
          <p:cNvSpPr/>
          <p:nvPr/>
        </p:nvSpPr>
        <p:spPr>
          <a:xfrm>
            <a:off x="19592718" y="8574420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B8CE36-D3AA-8744-6A4C-40C47768D29A}"/>
              </a:ext>
            </a:extLst>
          </p:cNvPr>
          <p:cNvCxnSpPr>
            <a:stCxn id="50" idx="4"/>
            <a:endCxn id="60" idx="0"/>
          </p:cNvCxnSpPr>
          <p:nvPr/>
        </p:nvCxnSpPr>
        <p:spPr>
          <a:xfrm>
            <a:off x="19415419" y="7779397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5BEBE80-64BD-E15A-C135-A4AE76C3B754}"/>
              </a:ext>
            </a:extLst>
          </p:cNvPr>
          <p:cNvSpPr/>
          <p:nvPr/>
        </p:nvSpPr>
        <p:spPr>
          <a:xfrm>
            <a:off x="19592718" y="10205376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CB0B5B-3972-9A89-207F-1E6329629E6D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>
            <a:off x="20060804" y="9411152"/>
            <a:ext cx="0" cy="794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993559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finding a word from the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can do it recursively just like the insert function. </a:t>
            </a:r>
          </a:p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differences are instead of making 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newnode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return false and instead of setting word = 1, we return true:</a:t>
            </a:r>
          </a:p>
          <a:p>
            <a:pPr marL="236538" marR="0" lvl="0" indent="-2365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d-ID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marL="0" indent="0">
              <a:buNone/>
            </a:pPr>
            <a:endParaRPr kumimoji="0" lang="id-ID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marL="236538" lvl="0" indent="-236538" defTabSz="914400">
              <a:spcBef>
                <a:spcPct val="20000"/>
              </a:spcBef>
              <a:buSzTx/>
              <a:buNone/>
              <a:defRPr/>
            </a:pPr>
            <a:endParaRPr kumimoji="0" lang="id-ID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SimSun" pitchFamily="2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5829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 PREFIX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Now, instead of only knowing whether the word is in the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not, we want to list out all possible words that have a certain prefix. </a:t>
            </a:r>
          </a:p>
          <a:p>
            <a:pPr marL="504000" indent="-504000">
              <a:spcBef>
                <a:spcPts val="3500"/>
              </a:spcBef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basically how Google autocomplete works.</a:t>
            </a:r>
          </a:p>
          <a:p>
            <a:pPr marL="504000" marR="0" lvl="0" indent="-504000" algn="l" defTabSz="914400" rtl="0" eaLnBrk="1" fontAlgn="auto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d-ID" altLang="zh-CN" sz="4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478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 PREFIX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WORD = “A”;</a:t>
            </a:r>
            <a:endParaRPr kumimoji="0" lang="id-ID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SimSun" pitchFamily="2" charset="-122"/>
              <a:cs typeface="Courier New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2C761A-828C-7430-E001-BA4F57679CBC}"/>
              </a:ext>
            </a:extLst>
          </p:cNvPr>
          <p:cNvSpPr/>
          <p:nvPr/>
        </p:nvSpPr>
        <p:spPr>
          <a:xfrm>
            <a:off x="2873829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0C2027-9454-ED06-E628-37F417F11F5B}"/>
              </a:ext>
            </a:extLst>
          </p:cNvPr>
          <p:cNvSpPr/>
          <p:nvPr/>
        </p:nvSpPr>
        <p:spPr>
          <a:xfrm>
            <a:off x="2873829" y="6751140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8728B6-E13C-3DB7-7350-364810C53938}"/>
              </a:ext>
            </a:extLst>
          </p:cNvPr>
          <p:cNvSpPr/>
          <p:nvPr/>
        </p:nvSpPr>
        <p:spPr>
          <a:xfrm>
            <a:off x="2329543" y="8382895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520BAD-DB70-3F10-18EF-F190FA34A0AB}"/>
              </a:ext>
            </a:extLst>
          </p:cNvPr>
          <p:cNvSpPr/>
          <p:nvPr/>
        </p:nvSpPr>
        <p:spPr>
          <a:xfrm>
            <a:off x="2329543" y="10014650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EF7B8D-C627-2E79-E3A1-E69B7B9E521C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341915" y="6005837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8662E5-CD3A-70EB-379F-BE5A96BD1C2C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797629" y="7587872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A8E8DD-58ED-B41E-01FA-1D03F336D257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2797629" y="9219627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928A11D-3AC2-5C6A-361B-870FF12D8D9A}"/>
              </a:ext>
            </a:extLst>
          </p:cNvPr>
          <p:cNvSpPr/>
          <p:nvPr/>
        </p:nvSpPr>
        <p:spPr>
          <a:xfrm>
            <a:off x="2367638" y="1152047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F52899-2C23-49F3-4B2A-60B0BA4F506A}"/>
              </a:ext>
            </a:extLst>
          </p:cNvPr>
          <p:cNvCxnSpPr>
            <a:stCxn id="16" idx="4"/>
            <a:endCxn id="20" idx="0"/>
          </p:cNvCxnSpPr>
          <p:nvPr/>
        </p:nvCxnSpPr>
        <p:spPr>
          <a:xfrm>
            <a:off x="2797629" y="10851382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B7C3BCC-3E56-46FD-0874-030CF7E3E75E}"/>
              </a:ext>
            </a:extLst>
          </p:cNvPr>
          <p:cNvSpPr/>
          <p:nvPr/>
        </p:nvSpPr>
        <p:spPr>
          <a:xfrm>
            <a:off x="2873829" y="5069665"/>
            <a:ext cx="936172" cy="93617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06DEA7-8DBC-BA9D-9C93-1CECD9A93D01}"/>
              </a:ext>
            </a:extLst>
          </p:cNvPr>
          <p:cNvSpPr/>
          <p:nvPr/>
        </p:nvSpPr>
        <p:spPr>
          <a:xfrm>
            <a:off x="3519214" y="8382895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AF247-FE3A-E759-3356-D216DEEB9341}"/>
              </a:ext>
            </a:extLst>
          </p:cNvPr>
          <p:cNvCxnSpPr>
            <a:stCxn id="14" idx="4"/>
            <a:endCxn id="23" idx="0"/>
          </p:cNvCxnSpPr>
          <p:nvPr/>
        </p:nvCxnSpPr>
        <p:spPr>
          <a:xfrm>
            <a:off x="3341915" y="7587872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C01FDB1-7649-2ACF-E124-BDD14E7BED19}"/>
              </a:ext>
            </a:extLst>
          </p:cNvPr>
          <p:cNvSpPr/>
          <p:nvPr/>
        </p:nvSpPr>
        <p:spPr>
          <a:xfrm>
            <a:off x="3519214" y="1001385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5A6290-FCC1-B97C-1596-4E7BEDBBCE5A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>
            <a:off x="3987300" y="9219627"/>
            <a:ext cx="0" cy="794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07C92E9-1A8D-5C0C-C0C0-9E34F3C8D1E9}"/>
              </a:ext>
            </a:extLst>
          </p:cNvPr>
          <p:cNvSpPr/>
          <p:nvPr/>
        </p:nvSpPr>
        <p:spPr>
          <a:xfrm>
            <a:off x="8244294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39AA74-A683-775E-B27E-67B4CBC12EBE}"/>
              </a:ext>
            </a:extLst>
          </p:cNvPr>
          <p:cNvSpPr/>
          <p:nvPr/>
        </p:nvSpPr>
        <p:spPr>
          <a:xfrm>
            <a:off x="8244294" y="6751140"/>
            <a:ext cx="936172" cy="836732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1AAFD8-587D-893D-3F76-2193C91B9C48}"/>
              </a:ext>
            </a:extLst>
          </p:cNvPr>
          <p:cNvSpPr/>
          <p:nvPr/>
        </p:nvSpPr>
        <p:spPr>
          <a:xfrm>
            <a:off x="7700008" y="8382895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8FB052-224C-1F8A-918C-34E65BAF5FCF}"/>
              </a:ext>
            </a:extLst>
          </p:cNvPr>
          <p:cNvSpPr/>
          <p:nvPr/>
        </p:nvSpPr>
        <p:spPr>
          <a:xfrm>
            <a:off x="7700008" y="10014650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E5612-A045-D969-113E-52968B1505C8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8712380" y="6005837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AEDF11-B9C4-F558-CDAE-71E2E3DB5689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8168094" y="7587872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315A7-259B-2376-B837-CD15E011844D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8168094" y="9219627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FF330A4-37BF-E1CD-F2A6-4AAFA4C89943}"/>
              </a:ext>
            </a:extLst>
          </p:cNvPr>
          <p:cNvSpPr/>
          <p:nvPr/>
        </p:nvSpPr>
        <p:spPr>
          <a:xfrm>
            <a:off x="7738103" y="1152047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20CD86-FAD8-3898-0836-8778A87B6092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8168094" y="10851382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D2E2808-9043-F60C-7735-B0781666B4D0}"/>
              </a:ext>
            </a:extLst>
          </p:cNvPr>
          <p:cNvSpPr/>
          <p:nvPr/>
        </p:nvSpPr>
        <p:spPr>
          <a:xfrm>
            <a:off x="8244294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27FDD0-EF39-D8D5-0B3C-4C42A62E2705}"/>
              </a:ext>
            </a:extLst>
          </p:cNvPr>
          <p:cNvSpPr/>
          <p:nvPr/>
        </p:nvSpPr>
        <p:spPr>
          <a:xfrm>
            <a:off x="8889679" y="8382895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D2616D-0B60-7FFA-A2C1-05E40684DA8B}"/>
              </a:ext>
            </a:extLst>
          </p:cNvPr>
          <p:cNvCxnSpPr>
            <a:stCxn id="5" idx="4"/>
            <a:endCxn id="29" idx="0"/>
          </p:cNvCxnSpPr>
          <p:nvPr/>
        </p:nvCxnSpPr>
        <p:spPr>
          <a:xfrm>
            <a:off x="8712380" y="7587872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2C7E78E-CE1D-A8F9-F062-0E0A3E9C0A0F}"/>
              </a:ext>
            </a:extLst>
          </p:cNvPr>
          <p:cNvSpPr/>
          <p:nvPr/>
        </p:nvSpPr>
        <p:spPr>
          <a:xfrm>
            <a:off x="8889679" y="1001385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F89BE1-DB84-1120-79B5-AEA76CC8D710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9357765" y="9219627"/>
            <a:ext cx="0" cy="794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3402CDF-E5C9-BF2B-9CDA-A17806381A8C}"/>
              </a:ext>
            </a:extLst>
          </p:cNvPr>
          <p:cNvSpPr/>
          <p:nvPr/>
        </p:nvSpPr>
        <p:spPr>
          <a:xfrm>
            <a:off x="13941063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AAE69-04F5-4DB6-D5D8-78CFBA623FBF}"/>
              </a:ext>
            </a:extLst>
          </p:cNvPr>
          <p:cNvSpPr/>
          <p:nvPr/>
        </p:nvSpPr>
        <p:spPr>
          <a:xfrm>
            <a:off x="13941063" y="6751140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B8DF158-9734-81F0-80B2-EDD51F81DA72}"/>
              </a:ext>
            </a:extLst>
          </p:cNvPr>
          <p:cNvSpPr/>
          <p:nvPr/>
        </p:nvSpPr>
        <p:spPr>
          <a:xfrm>
            <a:off x="13396777" y="8382895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495457-DA83-D543-825D-0A27206E1B91}"/>
              </a:ext>
            </a:extLst>
          </p:cNvPr>
          <p:cNvSpPr/>
          <p:nvPr/>
        </p:nvSpPr>
        <p:spPr>
          <a:xfrm>
            <a:off x="13396777" y="10014650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5D80E8-97E1-A06F-D06A-0CA18AAED576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14409149" y="6005837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281EE0-339F-AF67-BCC8-2509EE22A386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 flipH="1">
            <a:off x="13864863" y="7587872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F7A88D-9D39-1FA3-A529-B1F6E5BAEC6F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13864863" y="9219627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CCEA8E-B821-2290-147A-6DD809F8995E}"/>
              </a:ext>
            </a:extLst>
          </p:cNvPr>
          <p:cNvSpPr/>
          <p:nvPr/>
        </p:nvSpPr>
        <p:spPr>
          <a:xfrm>
            <a:off x="13434872" y="1152047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00DF68-9A4A-65AA-5DFE-D227515FC38A}"/>
              </a:ext>
            </a:extLst>
          </p:cNvPr>
          <p:cNvCxnSpPr>
            <a:stCxn id="36" idx="4"/>
            <a:endCxn id="40" idx="0"/>
          </p:cNvCxnSpPr>
          <p:nvPr/>
        </p:nvCxnSpPr>
        <p:spPr>
          <a:xfrm>
            <a:off x="13864863" y="10851382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B25A47C-6596-DEE4-8F41-4B81647FDCD8}"/>
              </a:ext>
            </a:extLst>
          </p:cNvPr>
          <p:cNvSpPr/>
          <p:nvPr/>
        </p:nvSpPr>
        <p:spPr>
          <a:xfrm>
            <a:off x="13941063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7F42B4-C61E-5B55-4BC1-E942C58D55DC}"/>
              </a:ext>
            </a:extLst>
          </p:cNvPr>
          <p:cNvSpPr/>
          <p:nvPr/>
        </p:nvSpPr>
        <p:spPr>
          <a:xfrm>
            <a:off x="14586448" y="8382895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1C3B84A-9F8A-0568-BDF1-0920B042389F}"/>
              </a:ext>
            </a:extLst>
          </p:cNvPr>
          <p:cNvCxnSpPr>
            <a:stCxn id="34" idx="4"/>
            <a:endCxn id="43" idx="0"/>
          </p:cNvCxnSpPr>
          <p:nvPr/>
        </p:nvCxnSpPr>
        <p:spPr>
          <a:xfrm>
            <a:off x="14409149" y="7587872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8B53B5A-D193-54BD-96EC-2D9D4DD479E2}"/>
              </a:ext>
            </a:extLst>
          </p:cNvPr>
          <p:cNvSpPr/>
          <p:nvPr/>
        </p:nvSpPr>
        <p:spPr>
          <a:xfrm>
            <a:off x="14586448" y="1001385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2E415F-2060-846F-F72D-D11EC10AF991}"/>
              </a:ext>
            </a:extLst>
          </p:cNvPr>
          <p:cNvCxnSpPr>
            <a:stCxn id="43" idx="4"/>
            <a:endCxn id="45" idx="0"/>
          </p:cNvCxnSpPr>
          <p:nvPr/>
        </p:nvCxnSpPr>
        <p:spPr>
          <a:xfrm>
            <a:off x="15054534" y="9219627"/>
            <a:ext cx="0" cy="794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29320F2-D2A6-6C9D-FFA2-3AEF04E3D299}"/>
              </a:ext>
            </a:extLst>
          </p:cNvPr>
          <p:cNvSpPr/>
          <p:nvPr/>
        </p:nvSpPr>
        <p:spPr>
          <a:xfrm>
            <a:off x="19599727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37F6536-4BED-E9BD-02A7-AF5A304D7F1D}"/>
              </a:ext>
            </a:extLst>
          </p:cNvPr>
          <p:cNvSpPr/>
          <p:nvPr/>
        </p:nvSpPr>
        <p:spPr>
          <a:xfrm>
            <a:off x="19599727" y="6751140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9DAFEB-F4BA-CAAD-38E4-96D958F0241A}"/>
              </a:ext>
            </a:extLst>
          </p:cNvPr>
          <p:cNvSpPr/>
          <p:nvPr/>
        </p:nvSpPr>
        <p:spPr>
          <a:xfrm>
            <a:off x="19055441" y="8382895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6470128-6B51-7C9A-32DA-49F9F61DC260}"/>
              </a:ext>
            </a:extLst>
          </p:cNvPr>
          <p:cNvSpPr/>
          <p:nvPr/>
        </p:nvSpPr>
        <p:spPr>
          <a:xfrm>
            <a:off x="19055441" y="10014650"/>
            <a:ext cx="936172" cy="8367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9669A-D4FC-025E-4B11-1041E449E1F3}"/>
              </a:ext>
            </a:extLst>
          </p:cNvPr>
          <p:cNvCxnSpPr>
            <a:stCxn id="47" idx="4"/>
            <a:endCxn id="48" idx="0"/>
          </p:cNvCxnSpPr>
          <p:nvPr/>
        </p:nvCxnSpPr>
        <p:spPr>
          <a:xfrm>
            <a:off x="20067813" y="6005837"/>
            <a:ext cx="0" cy="7453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067F51-B3CF-C444-5300-E306F32EA143}"/>
              </a:ext>
            </a:extLst>
          </p:cNvPr>
          <p:cNvCxnSpPr>
            <a:stCxn id="48" idx="4"/>
            <a:endCxn id="49" idx="0"/>
          </p:cNvCxnSpPr>
          <p:nvPr/>
        </p:nvCxnSpPr>
        <p:spPr>
          <a:xfrm flipH="1">
            <a:off x="19523527" y="7587872"/>
            <a:ext cx="544286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78A52C-4894-FE42-9F12-F56D06E56EC0}"/>
              </a:ext>
            </a:extLst>
          </p:cNvPr>
          <p:cNvCxnSpPr>
            <a:stCxn id="49" idx="4"/>
            <a:endCxn id="50" idx="0"/>
          </p:cNvCxnSpPr>
          <p:nvPr/>
        </p:nvCxnSpPr>
        <p:spPr>
          <a:xfrm>
            <a:off x="19523527" y="9219627"/>
            <a:ext cx="0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383CFF8-649C-86D6-53B9-4E40671388FA}"/>
              </a:ext>
            </a:extLst>
          </p:cNvPr>
          <p:cNvSpPr/>
          <p:nvPr/>
        </p:nvSpPr>
        <p:spPr>
          <a:xfrm>
            <a:off x="19093536" y="1152047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A5C76B-F9C2-CDCE-7986-CEA91D5601BE}"/>
              </a:ext>
            </a:extLst>
          </p:cNvPr>
          <p:cNvCxnSpPr>
            <a:stCxn id="50" idx="4"/>
            <a:endCxn id="54" idx="0"/>
          </p:cNvCxnSpPr>
          <p:nvPr/>
        </p:nvCxnSpPr>
        <p:spPr>
          <a:xfrm>
            <a:off x="19523527" y="10851382"/>
            <a:ext cx="38095" cy="6690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441927ED-D0CD-9D27-B116-3A0F0D211B6C}"/>
              </a:ext>
            </a:extLst>
          </p:cNvPr>
          <p:cNvSpPr/>
          <p:nvPr/>
        </p:nvSpPr>
        <p:spPr>
          <a:xfrm>
            <a:off x="19599727" y="5069665"/>
            <a:ext cx="936172" cy="93617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5ACC0F-3372-F3ED-63F7-B88BFE7EBC32}"/>
              </a:ext>
            </a:extLst>
          </p:cNvPr>
          <p:cNvSpPr/>
          <p:nvPr/>
        </p:nvSpPr>
        <p:spPr>
          <a:xfrm>
            <a:off x="20245112" y="8382895"/>
            <a:ext cx="936172" cy="836732"/>
          </a:xfrm>
          <a:prstGeom prst="ellips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A9A123-B80B-93A8-6C6E-BD1123A2565F}"/>
              </a:ext>
            </a:extLst>
          </p:cNvPr>
          <p:cNvCxnSpPr>
            <a:stCxn id="48" idx="4"/>
            <a:endCxn id="57" idx="0"/>
          </p:cNvCxnSpPr>
          <p:nvPr/>
        </p:nvCxnSpPr>
        <p:spPr>
          <a:xfrm>
            <a:off x="20067813" y="7587872"/>
            <a:ext cx="645385" cy="795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42790EB-D4A5-709F-4BAC-EBA3B29FC7B7}"/>
              </a:ext>
            </a:extLst>
          </p:cNvPr>
          <p:cNvSpPr/>
          <p:nvPr/>
        </p:nvSpPr>
        <p:spPr>
          <a:xfrm>
            <a:off x="20245112" y="10013851"/>
            <a:ext cx="936172" cy="8367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ysClr val="windowText" lastClr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746C8D-CBB3-1450-B654-4DAA166ED202}"/>
              </a:ext>
            </a:extLst>
          </p:cNvPr>
          <p:cNvCxnSpPr>
            <a:stCxn id="57" idx="4"/>
            <a:endCxn id="59" idx="0"/>
          </p:cNvCxnSpPr>
          <p:nvPr/>
        </p:nvCxnSpPr>
        <p:spPr>
          <a:xfrm>
            <a:off x="20713198" y="9219627"/>
            <a:ext cx="0" cy="7942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">
            <a:extLst>
              <a:ext uri="{FF2B5EF4-FFF2-40B4-BE49-F238E27FC236}">
                <a16:creationId xmlns:a16="http://schemas.microsoft.com/office/drawing/2014/main" id="{31A0DC67-389A-D5BD-076B-56A27210B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476" y="5010661"/>
            <a:ext cx="316773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Locate the last character of the prefix location in the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trie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.</a:t>
            </a:r>
          </a:p>
        </p:txBody>
      </p:sp>
      <p:sp>
        <p:nvSpPr>
          <p:cNvPr id="62" name="TextBox 6">
            <a:extLst>
              <a:ext uri="{FF2B5EF4-FFF2-40B4-BE49-F238E27FC236}">
                <a16:creationId xmlns:a16="http://schemas.microsoft.com/office/drawing/2014/main" id="{C470FA47-C30C-3D8F-A5FA-FC889DF19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252" y="4979501"/>
            <a:ext cx="316773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The last character of the prefix (A) location in the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trie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 is found.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AD414FC7-D2F9-8D42-1B0A-087DFAE74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5140" y="4979501"/>
            <a:ext cx="316773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ahoma" pitchFamily="34" charset="0"/>
              </a:rPr>
              <a:t>Starting from A, traverse through all the edge and print the word if word = 1</a:t>
            </a:r>
          </a:p>
        </p:txBody>
      </p:sp>
    </p:spTree>
    <p:extLst>
      <p:ext uri="{BB962C8B-B14F-4D97-AF65-F5344CB8AC3E}">
        <p14:creationId xmlns:p14="http://schemas.microsoft.com/office/powerpoint/2010/main" val="12208410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8425543"/>
          </a:xfrm>
        </p:spPr>
        <p:txBody>
          <a:bodyPr>
            <a:normAutofit fontScale="92500" lnSpcReduction="10000"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11 &amp; 12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H.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Cormen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Charles E.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Leiserson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Ronald L. Rivest, &amp; Clifford Stein. (2009). Introduction to Algorithms. 03. The MIT Press. London. ISBN: 9780262033848.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Heap, https://visualgo.net/en/heap?slide=1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https://opendsa-server.cs.vt.edu/ODSA/Books/Everything/html/Heaps.html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http://tsao.wikidot.com/heap-explicit-implementation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BF35-52E8-B8AA-7B9B-0E94C718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EBC7-C82F-446D-D30B-430E2048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4683-8994-FBCA-CCE9-27DDBFE5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B0EC0-9C2E-B834-1214-C34A71D9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 the concept of Tries, its operations and its applications.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Illustrate the operation of Tries.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Tries using C.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989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Tries Concept &amp; Application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Tries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D6EDC-DC3D-109B-5C9F-75DA89F80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10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34316"/>
            <a:ext cx="19342794" cy="1175942"/>
          </a:xfrm>
        </p:spPr>
        <p:txBody>
          <a:bodyPr>
            <a:normAutofit/>
          </a:bodyPr>
          <a:lstStyle/>
          <a:p>
            <a:pPr marL="504000" indent="-504000" algn="ctr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you ever wondered how Google auto complete your search?</a:t>
            </a:r>
          </a:p>
        </p:txBody>
      </p:sp>
      <p:pic>
        <p:nvPicPr>
          <p:cNvPr id="1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B08C81-C94C-7D64-BC79-6EA05C44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51" y="3997552"/>
            <a:ext cx="17634202" cy="675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09916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34316"/>
            <a:ext cx="19342794" cy="11759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how Word knows if you type misspelled words?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40D2CA-DC87-EC90-01D5-FE431506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71" y="3504016"/>
            <a:ext cx="14434457" cy="7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85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234316"/>
            <a:ext cx="19342794" cy="1175942"/>
          </a:xfrm>
        </p:spPr>
        <p:txBody>
          <a:bodyPr>
            <a:normAutofit/>
          </a:bodyPr>
          <a:lstStyle/>
          <a:p>
            <a:pPr marL="504000" indent="-504000" algn="ctr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top of that, Word can suggest a few words to correct it.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78089-9518-E838-3782-8829DC065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19" y="3420726"/>
            <a:ext cx="17850761" cy="76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2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structure we commonly use when we need to find entries that match a prefix string is known as a 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(pronounced "tree" or "try"). 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name comes from the word re</a:t>
            </a:r>
            <a:r>
              <a:rPr lang="en-ID" sz="44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val, which indicates that this structure is designed for search and retrieval operations, specifically searching for things that match a prefix string.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Tries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type of tree structure that have many children (n-</a:t>
            </a:r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ary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trees).</a:t>
            </a:r>
          </a:p>
          <a:p>
            <a:pPr marL="504000" indent="-504000"/>
            <a:r>
              <a:rPr lang="en-ID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Trie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stores keys and associated value.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key is always a string, but value can be any type.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root is associated with the empty string.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the descendants of a node have a common prefix of the string associated with that node.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buFont typeface="Arial" panose="020B0604020202020204" pitchFamily="34" charset="0"/>
              <a:buChar char="•"/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1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1293</TotalTime>
  <Words>987</Words>
  <Application>Microsoft Office PowerPoint</Application>
  <PresentationFormat>Custom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Open Sans</vt:lpstr>
      <vt:lpstr>Open Sans ExtraBold</vt:lpstr>
      <vt:lpstr>Open Sans Light</vt:lpstr>
      <vt:lpstr>Open Sans Semibold</vt:lpstr>
      <vt:lpstr>OCRB</vt:lpstr>
      <vt:lpstr>Courier New</vt:lpstr>
      <vt:lpstr>Arial</vt:lpstr>
      <vt:lpstr>Tahoma</vt:lpstr>
      <vt:lpstr>Helvetica Neue Medium</vt:lpstr>
      <vt:lpstr>21_BasicWhite</vt:lpstr>
      <vt:lpstr>Tries</vt:lpstr>
      <vt:lpstr>Learning Objectives</vt:lpstr>
      <vt:lpstr>Subtopics</vt:lpstr>
      <vt:lpstr>Learning outcomes</vt:lpstr>
      <vt:lpstr>Tries concept &amp; applications</vt:lpstr>
      <vt:lpstr>Tries concept &amp; applications</vt:lpstr>
      <vt:lpstr>Tries concept &amp; applications</vt:lpstr>
      <vt:lpstr>Tries concept &amp; applications</vt:lpstr>
      <vt:lpstr>Tries concept &amp; applications</vt:lpstr>
      <vt:lpstr>Tries concept &amp; applications</vt:lpstr>
      <vt:lpstr>Tries Operations</vt:lpstr>
      <vt:lpstr>Tries Operations</vt:lpstr>
      <vt:lpstr>Tries Operations</vt:lpstr>
      <vt:lpstr>Tries Operations</vt:lpstr>
      <vt:lpstr>Tries Operations</vt:lpstr>
      <vt:lpstr>TRIES OPERATIONS</vt:lpstr>
      <vt:lpstr>TRIES OPERATIONS</vt:lpstr>
      <vt:lpstr>TRIES OPERATIONS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Lili</dc:creator>
  <cp:lastModifiedBy>Henry Lucky</cp:lastModifiedBy>
  <cp:revision>35</cp:revision>
  <dcterms:created xsi:type="dcterms:W3CDTF">2023-11-16T08:05:07Z</dcterms:created>
  <dcterms:modified xsi:type="dcterms:W3CDTF">2024-12-08T05:04:56Z</dcterms:modified>
</cp:coreProperties>
</file>